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5667752-7D5B-4597-8E74-D0B216506D40}">
  <a:tblStyle styleId="{B5667752-7D5B-4597-8E74-D0B216506D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291fa1e87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291fa1e87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291fa1e87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291fa1e87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291fa1e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291fa1e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291fa1e8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291fa1e8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1c04d430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1c04d430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1c04d430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1c04d430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c04d430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c04d430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1c04d430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1c04d430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1c04d430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1c04d430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1c04d43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1c04d43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1a96c54f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1a96c54f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291fa1e8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291fa1e8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291fa1e8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291fa1e8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291fa1e8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291fa1e8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291fa1e87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291fa1e87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291fa1e8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291fa1e8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291fa1e87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291fa1e87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imdb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23402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6244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Entertainer Data Analysis</a:t>
            </a:r>
            <a:endParaRPr i="1" sz="10044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Times New Roman"/>
                <a:ea typeface="Times New Roman"/>
                <a:cs typeface="Times New Roman"/>
                <a:sym typeface="Times New Roman"/>
              </a:rPr>
              <a:t>Tools</a:t>
            </a:r>
            <a:endParaRPr b="1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22"/>
          <p:cNvPicPr preferRelativeResize="0"/>
          <p:nvPr/>
        </p:nvPicPr>
        <p:blipFill rotWithShape="1">
          <a:blip r:embed="rId3">
            <a:alphaModFix/>
          </a:blip>
          <a:srcRect b="29060" l="63622" r="11057" t="27919"/>
          <a:stretch/>
        </p:blipFill>
        <p:spPr>
          <a:xfrm>
            <a:off x="915900" y="1129200"/>
            <a:ext cx="2017500" cy="19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 rotWithShape="1">
          <a:blip r:embed="rId4">
            <a:alphaModFix/>
          </a:blip>
          <a:srcRect b="48148" l="68429" r="14743" t="18734"/>
          <a:stretch/>
        </p:blipFill>
        <p:spPr>
          <a:xfrm>
            <a:off x="3487650" y="1129200"/>
            <a:ext cx="1947675" cy="18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714300" y="3596425"/>
            <a:ext cx="22191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For Data Preparation,To add additional data and Data Pre-processing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3487650" y="3596425"/>
            <a:ext cx="2017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70808"/>
                </a:solidFill>
              </a:rPr>
              <a:t>For Data Visualization</a:t>
            </a:r>
            <a:endParaRPr>
              <a:solidFill>
                <a:srgbClr val="F7080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70808"/>
                </a:solidFill>
              </a:rPr>
              <a:t>and Dashboards </a:t>
            </a:r>
            <a:endParaRPr>
              <a:solidFill>
                <a:srgbClr val="F70808"/>
              </a:solidFill>
            </a:endParaRPr>
          </a:p>
        </p:txBody>
      </p:sp>
      <p:pic>
        <p:nvPicPr>
          <p:cNvPr id="113" name="Google Shape;113;p22"/>
          <p:cNvPicPr preferRelativeResize="0"/>
          <p:nvPr/>
        </p:nvPicPr>
        <p:blipFill rotWithShape="1">
          <a:blip r:embed="rId5">
            <a:alphaModFix/>
          </a:blip>
          <a:srcRect b="59544" l="79326" r="9776" t="25747"/>
          <a:stretch/>
        </p:blipFill>
        <p:spPr>
          <a:xfrm>
            <a:off x="6179950" y="1129200"/>
            <a:ext cx="2017500" cy="18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/>
        </p:nvSpPr>
        <p:spPr>
          <a:xfrm>
            <a:off x="6179950" y="3703575"/>
            <a:ext cx="231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70808"/>
                </a:solidFill>
              </a:rPr>
              <a:t>For Correlation</a:t>
            </a:r>
            <a:endParaRPr sz="1500">
              <a:solidFill>
                <a:srgbClr val="F70808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7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Times New Roman"/>
                <a:ea typeface="Times New Roman"/>
                <a:cs typeface="Times New Roman"/>
                <a:sym typeface="Times New Roman"/>
              </a:rPr>
              <a:t>Theme</a:t>
            </a:r>
            <a:endParaRPr b="1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591000"/>
            <a:ext cx="85206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Contribution of </a:t>
            </a:r>
            <a:r>
              <a:rPr b="1" i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various</a:t>
            </a:r>
            <a:r>
              <a:rPr b="1" i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sub-industries to the growth of mass media entertainment.</a:t>
            </a:r>
            <a:endParaRPr b="1" i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3">
            <a:alphaModFix/>
          </a:blip>
          <a:srcRect b="45242" l="71313" r="16186" t="23752"/>
          <a:stretch/>
        </p:blipFill>
        <p:spPr>
          <a:xfrm>
            <a:off x="102275" y="1874975"/>
            <a:ext cx="1990725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 rotWithShape="1">
          <a:blip r:embed="rId4">
            <a:alphaModFix/>
          </a:blip>
          <a:srcRect b="41595" l="58480" r="3424" t="24892"/>
          <a:stretch/>
        </p:blipFill>
        <p:spPr>
          <a:xfrm>
            <a:off x="2213325" y="2937775"/>
            <a:ext cx="3794450" cy="19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 rotWithShape="1">
          <a:blip r:embed="rId5">
            <a:alphaModFix/>
          </a:blip>
          <a:srcRect b="40066" l="75962" r="3751" t="26778"/>
          <a:stretch/>
        </p:blipFill>
        <p:spPr>
          <a:xfrm>
            <a:off x="3115187" y="1231800"/>
            <a:ext cx="1990725" cy="15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 rotWithShape="1">
          <a:blip r:embed="rId6">
            <a:alphaModFix/>
          </a:blip>
          <a:srcRect b="42097" l="70512" r="16186" t="17200"/>
          <a:stretch/>
        </p:blipFill>
        <p:spPr>
          <a:xfrm>
            <a:off x="6128100" y="1303450"/>
            <a:ext cx="12954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 rotWithShape="1">
          <a:blip r:embed="rId7">
            <a:alphaModFix/>
          </a:blip>
          <a:srcRect b="44160" l="72435" r="13782" t="19478"/>
          <a:stretch/>
        </p:blipFill>
        <p:spPr>
          <a:xfrm>
            <a:off x="7543825" y="2737225"/>
            <a:ext cx="1415701" cy="210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2739050" y="354350"/>
            <a:ext cx="38463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Times New Roman"/>
                <a:ea typeface="Times New Roman"/>
                <a:cs typeface="Times New Roman"/>
                <a:sym typeface="Times New Roman"/>
              </a:rPr>
              <a:t>Visuals</a:t>
            </a:r>
            <a:endParaRPr b="1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500"/>
              <a:buFont typeface="Times New Roman"/>
              <a:buChar char="●"/>
            </a:pPr>
            <a:r>
              <a:rPr b="1" lang="en" sz="15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Rating of various categories of Entertainment</a:t>
            </a:r>
            <a:endParaRPr b="1" sz="15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500"/>
              <a:buFont typeface="Times New Roman"/>
              <a:buChar char="●"/>
            </a:pPr>
            <a:r>
              <a:rPr b="1" lang="en" sz="15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rating for people watching film and television is almost same.</a:t>
            </a:r>
            <a:endParaRPr sz="1300">
              <a:solidFill>
                <a:srgbClr val="9900FF"/>
              </a:solidFill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950" y="1131800"/>
            <a:ext cx="5719500" cy="343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68000" y="170775"/>
            <a:ext cx="2808000" cy="7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Times New Roman"/>
                <a:ea typeface="Times New Roman"/>
                <a:cs typeface="Times New Roman"/>
                <a:sym typeface="Times New Roman"/>
              </a:rPr>
              <a:t>Visuals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5 people who won maximum awards.</a:t>
            </a:r>
            <a:endParaRPr b="1" sz="14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are the total number of Grammy, Oscar and Emmy awards won by entertainers.</a:t>
            </a:r>
            <a:endParaRPr b="1" sz="14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Stevie Wonder won maximum awards followed by Leonard Bernstein.</a:t>
            </a:r>
            <a:endParaRPr b="1" sz="14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3">
            <a:alphaModFix/>
          </a:blip>
          <a:srcRect b="6002" l="0" r="0" t="6622"/>
          <a:stretch/>
        </p:blipFill>
        <p:spPr>
          <a:xfrm>
            <a:off x="3272100" y="1046475"/>
            <a:ext cx="5434276" cy="36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2886700" y="3848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Times New Roman"/>
                <a:ea typeface="Times New Roman"/>
                <a:cs typeface="Times New Roman"/>
                <a:sym typeface="Times New Roman"/>
              </a:rPr>
              <a:t>Visuals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5 Entertainers who won maximum Oscar awards.</a:t>
            </a:r>
            <a:endParaRPr b="1" sz="14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Katherine Hepburn won maximum Oscars followed by Meryl Streep.</a:t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550" y="1220625"/>
            <a:ext cx="4999605" cy="35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Times New Roman"/>
                <a:ea typeface="Times New Roman"/>
                <a:cs typeface="Times New Roman"/>
                <a:sym typeface="Times New Roman"/>
              </a:rPr>
              <a:t>Visuals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5 entertainers who won maximum Grammy Awards</a:t>
            </a:r>
            <a:endParaRPr b="1" sz="14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Stevie Wonder won maximum Grammy Awards followed by Aretha Franklin and Tony Bennett</a:t>
            </a:r>
            <a:endParaRPr b="1" sz="14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53922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Times New Roman"/>
                <a:ea typeface="Times New Roman"/>
                <a:cs typeface="Times New Roman"/>
                <a:sym typeface="Times New Roman"/>
              </a:rPr>
              <a:t>Visuals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5 Entertainers who won maximum Emmy Awards</a:t>
            </a:r>
            <a:endParaRPr b="1" sz="14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Oprah Winfrey won maximum Emmy Awards followed by Mary Tyler Moore.</a:t>
            </a:r>
            <a:endParaRPr b="1" sz="14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275" y="721850"/>
            <a:ext cx="5719500" cy="4133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/>
          <p:nvPr/>
        </p:nvSpPr>
        <p:spPr>
          <a:xfrm>
            <a:off x="0" y="1677425"/>
            <a:ext cx="9144003" cy="12920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lin ang="5400012" scaled="0"/>
                </a:gradFill>
                <a:latin typeface="Georgia"/>
              </a:rPr>
              <a:t>Thank You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By: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900"/>
              <a:buChar char="●"/>
            </a:pPr>
            <a:r>
              <a:rPr lang="en" sz="1900">
                <a:solidFill>
                  <a:srgbClr val="CC0000"/>
                </a:solidFill>
              </a:rPr>
              <a:t>Amirta V</a:t>
            </a:r>
            <a:endParaRPr sz="1900">
              <a:solidFill>
                <a:srgbClr val="CC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900"/>
              <a:buChar char="●"/>
            </a:pPr>
            <a:r>
              <a:rPr lang="en" sz="1900">
                <a:solidFill>
                  <a:srgbClr val="CC0000"/>
                </a:solidFill>
              </a:rPr>
              <a:t>Sudhanshu Dandriyal</a:t>
            </a:r>
            <a:endParaRPr sz="1900">
              <a:solidFill>
                <a:srgbClr val="CC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900"/>
              <a:buChar char="●"/>
            </a:pPr>
            <a:r>
              <a:rPr lang="en" sz="1900">
                <a:solidFill>
                  <a:srgbClr val="CC0000"/>
                </a:solidFill>
              </a:rPr>
              <a:t>Sneha Arun</a:t>
            </a:r>
            <a:endParaRPr sz="1900">
              <a:solidFill>
                <a:srgbClr val="CC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900"/>
              <a:buChar char="●"/>
            </a:pPr>
            <a:r>
              <a:rPr lang="en" sz="1900">
                <a:solidFill>
                  <a:srgbClr val="CC0000"/>
                </a:solidFill>
              </a:rPr>
              <a:t>Vaibhav Joshi</a:t>
            </a:r>
            <a:endParaRPr sz="19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b="1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i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i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i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</a:t>
            </a:r>
            <a:endParaRPr b="1" i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i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Preparation</a:t>
            </a:r>
            <a:endParaRPr b="1" i="1"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i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Provided Data</a:t>
            </a:r>
            <a:endParaRPr b="1" i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i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added to the current Dataset</a:t>
            </a:r>
            <a:endParaRPr b="1" i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i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</a:t>
            </a:r>
            <a:endParaRPr b="1" i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i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Theme</a:t>
            </a:r>
            <a:endParaRPr b="1" i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i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Visuals</a:t>
            </a:r>
            <a:endParaRPr b="1" i="1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i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70808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F7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 life can be stressful, and people need to relax. Being entertained by others is a wonderful way to take some time out of life. </a:t>
            </a:r>
            <a:endParaRPr>
              <a:solidFill>
                <a:srgbClr val="F7080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70808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F7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can reduce stress and make life's issues easier to face. </a:t>
            </a:r>
            <a:endParaRPr>
              <a:solidFill>
                <a:srgbClr val="F7080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70808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F7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media and entertainment industry consists of film,television, radio and print.</a:t>
            </a:r>
            <a:endParaRPr>
              <a:solidFill>
                <a:srgbClr val="F7080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70808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F7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segments include movies, TV shows, radio shows, news, music, newspapers, magazines, and books. </a:t>
            </a:r>
            <a:endParaRPr>
              <a:solidFill>
                <a:srgbClr val="F7080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70808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F7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Entertainment industry is a group of sub-industries devoted to entertainment.</a:t>
            </a:r>
            <a:endParaRPr>
              <a:solidFill>
                <a:srgbClr val="F7080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70808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F7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Entertainment industry is used to describe the mass media companies that control the distribution and manufacture of mass media entertainment.</a:t>
            </a:r>
            <a:endParaRPr>
              <a:solidFill>
                <a:srgbClr val="F7080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7080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Introduction Cont.d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70808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F7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Let’s enjoy weekend by having some binge watch!!! Hola Data Analysts, find me out the best shows for my weekend.</a:t>
            </a:r>
            <a:endParaRPr>
              <a:solidFill>
                <a:srgbClr val="F7080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70808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F7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 is making entertainment a more data-oriented experience.</a:t>
            </a:r>
            <a:endParaRPr>
              <a:solidFill>
                <a:srgbClr val="F7080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70808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F7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creators can leverage the data to generate new practices and innovative opportunities to create better quality content and create new material for consumers.</a:t>
            </a:r>
            <a:endParaRPr>
              <a:solidFill>
                <a:srgbClr val="F7080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70808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F7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technologies like smartphones and digital media allow consumers to connect to a new entertainment world enabled by these disruptive technologies</a:t>
            </a:r>
            <a:endParaRPr>
              <a:solidFill>
                <a:srgbClr val="F7080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7080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Times New Roman"/>
                <a:ea typeface="Times New Roman"/>
                <a:cs typeface="Times New Roman"/>
                <a:sym typeface="Times New Roman"/>
              </a:rPr>
              <a:t>Task</a:t>
            </a:r>
            <a:endParaRPr b="1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70808"/>
              </a:buClr>
              <a:buSzPts val="2000"/>
              <a:buChar char="●"/>
            </a:pPr>
            <a:r>
              <a:rPr lang="en" sz="2000">
                <a:solidFill>
                  <a:srgbClr val="F70808"/>
                </a:solidFill>
              </a:rPr>
              <a:t>In a word document write the process and data added to the current dataset. In addition, mention the theme on which you will be creating the dashboard.</a:t>
            </a:r>
            <a:endParaRPr sz="2000">
              <a:solidFill>
                <a:srgbClr val="F70808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70808"/>
              </a:buClr>
              <a:buSzPts val="2000"/>
              <a:buChar char="●"/>
            </a:pPr>
            <a:r>
              <a:rPr lang="en" sz="2000">
                <a:solidFill>
                  <a:srgbClr val="F70808"/>
                </a:solidFill>
              </a:rPr>
              <a:t>You can add your data as per your convenience.</a:t>
            </a:r>
            <a:endParaRPr sz="2000">
              <a:solidFill>
                <a:srgbClr val="F70808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70808"/>
              </a:buClr>
              <a:buSzPts val="2000"/>
              <a:buChar char="●"/>
            </a:pPr>
            <a:r>
              <a:rPr lang="en" sz="2000">
                <a:solidFill>
                  <a:srgbClr val="F70808"/>
                </a:solidFill>
              </a:rPr>
              <a:t>Do the data preparation part.</a:t>
            </a:r>
            <a:endParaRPr sz="2000">
              <a:solidFill>
                <a:srgbClr val="F70808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70808"/>
              </a:buClr>
              <a:buSzPts val="2000"/>
              <a:buChar char="●"/>
            </a:pPr>
            <a:r>
              <a:rPr lang="en" sz="2000">
                <a:solidFill>
                  <a:srgbClr val="F70808"/>
                </a:solidFill>
              </a:rPr>
              <a:t>Build the dashboards</a:t>
            </a:r>
            <a:endParaRPr sz="2000">
              <a:solidFill>
                <a:srgbClr val="F70808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70808"/>
              </a:buClr>
              <a:buSzPts val="2000"/>
              <a:buChar char="●"/>
            </a:pPr>
            <a:r>
              <a:rPr lang="en" sz="2000">
                <a:solidFill>
                  <a:srgbClr val="F70808"/>
                </a:solidFill>
              </a:rPr>
              <a:t>Build a Storyline</a:t>
            </a:r>
            <a:endParaRPr sz="2000">
              <a:solidFill>
                <a:srgbClr val="F7080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Data Preparation</a:t>
            </a:r>
            <a:endParaRPr sz="3800"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was given into three parts: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Entertainer— Basic Info, (2)Entertainer — Breakthrough Info and (3) Entertainer — Last work Info.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combined them into a single file named "Entertainer Data Analysis".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added data from our part for getting more insight.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https://www.imdb.com/</a:t>
            </a:r>
            <a:endParaRPr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19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100">
                <a:latin typeface="Times New Roman"/>
                <a:ea typeface="Times New Roman"/>
                <a:cs typeface="Times New Roman"/>
                <a:sym typeface="Times New Roman"/>
              </a:rPr>
              <a:t>Provided Data</a:t>
            </a:r>
            <a:endParaRPr b="1" i="1"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0" name="Google Shape;90;p19"/>
          <p:cNvGraphicFramePr/>
          <p:nvPr/>
        </p:nvGraphicFramePr>
        <p:xfrm>
          <a:off x="600900" y="98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{B5667752-7D5B-4597-8E74-D0B216506D40}</a:tableStyleId>
              </a:tblPr>
              <a:tblGrid>
                <a:gridCol w="3920875"/>
                <a:gridCol w="331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Column Name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Entertainer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containing name of Entertainer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Gender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Female /Male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Birth Year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containing birth year of Entertainers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 of Breakthrough/#1 Hit/Award Nomination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having year of breakthrough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Breakthrough Name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breakthrough of Entertainer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 of First Oscar/Grammy/Emmy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 in which Entertainer won First Oscar/Grammy/Emmy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 of Last Major Work (arguable)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 of Last Major work done by Entertainer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 of Death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 of Death of Entertainers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30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000">
                <a:latin typeface="Times New Roman"/>
                <a:ea typeface="Times New Roman"/>
                <a:cs typeface="Times New Roman"/>
                <a:sym typeface="Times New Roman"/>
              </a:rPr>
              <a:t>Data added to the current Dataset</a:t>
            </a:r>
            <a:endParaRPr b="1"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6" name="Google Shape;96;p20"/>
          <p:cNvGraphicFramePr/>
          <p:nvPr/>
        </p:nvGraphicFramePr>
        <p:xfrm>
          <a:off x="952500" y="87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{B5667752-7D5B-4597-8E74-D0B216506D40}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Column Name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Entertaining Category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added as per the entertaining category like actress/singer as per breakthrough name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Debuting Year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year of start of career of entertainer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Difference between breakthrough year and debuting year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Getting insight about how long it takes for an Entertainer to get breakthrough in an industry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Movie/Film/Television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Classifying the breakthrough name based on Movie/Film/Television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Award won by breakthrough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classified whether the breakthrough got an Oscar award or some other award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Oscar Won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total number of Oscar awards won by Entertainer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latin typeface="Times New Roman"/>
                <a:ea typeface="Times New Roman"/>
                <a:cs typeface="Times New Roman"/>
                <a:sym typeface="Times New Roman"/>
              </a:rPr>
              <a:t>Data added to the current Dataset Cont.d</a:t>
            </a:r>
            <a:endParaRPr/>
          </a:p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3" name="Google Shape;103;p21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{B5667752-7D5B-4597-8E74-D0B216506D40}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Column Name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Grammy Won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total number of Grammy awards won by Entertainer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Emmy Won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total number of Emmy awards won by Entertainer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prestigious awards (oscar, Grammy, Emmy)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of columns Oscar Won, Emmy Won, Grammy Won for further analysis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Other awards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Count of other awards won by Entertainer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Rating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rating of breakthrough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Timespan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Difference between Debuting Year and year of last major work(arguable) for further analysis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